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5"/>
  </p:notesMasterIdLst>
  <p:sldIdLst>
    <p:sldId id="257" r:id="rId2"/>
    <p:sldId id="261" r:id="rId3"/>
    <p:sldId id="277" r:id="rId4"/>
    <p:sldId id="279" r:id="rId5"/>
    <p:sldId id="280" r:id="rId6"/>
    <p:sldId id="281" r:id="rId7"/>
    <p:sldId id="258" r:id="rId8"/>
    <p:sldId id="262" r:id="rId9"/>
    <p:sldId id="263" r:id="rId10"/>
    <p:sldId id="264" r:id="rId11"/>
    <p:sldId id="282" r:id="rId12"/>
    <p:sldId id="267" r:id="rId13"/>
    <p:sldId id="260" r:id="rId14"/>
    <p:sldId id="268" r:id="rId15"/>
    <p:sldId id="269" r:id="rId16"/>
    <p:sldId id="270" r:id="rId17"/>
    <p:sldId id="271" r:id="rId18"/>
    <p:sldId id="272" r:id="rId19"/>
    <p:sldId id="283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81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21AF7-4741-43D0-8766-19BD2BF3591F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0A96F-BC50-452C-BD6C-BBBB9CADD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0A96F-BC50-452C-BD6C-BBBB9CADD3C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1714488"/>
            <a:ext cx="561662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Образовательная программа дошкольного образования МДОУ  «Детский сад № 9» г. Щекино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972452" cy="64294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Содержательный раздел:</a:t>
            </a:r>
            <a:endParaRPr lang="ru-RU" sz="3200" b="1" i="1" dirty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928794" y="1507939"/>
            <a:ext cx="6357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2571744"/>
            <a:ext cx="7972452" cy="57150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1472" y="4506219"/>
            <a:ext cx="8072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43042" y="1670581"/>
            <a:ext cx="6858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52" y="957717"/>
          <a:ext cx="6786610" cy="5182972"/>
        </p:xfrm>
        <a:graphic>
          <a:graphicData uri="http://schemas.openxmlformats.org/drawingml/2006/table">
            <a:tbl>
              <a:tblPr/>
              <a:tblGrid>
                <a:gridCol w="6786610"/>
              </a:tblGrid>
              <a:tr h="193950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en-US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Обязательная</a:t>
                      </a:r>
                      <a:r>
                        <a:rPr lang="en-US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51">
                <a:tc>
                  <a:txBody>
                    <a:bodyPr/>
                    <a:lstStyle/>
                    <a:p>
                      <a:pPr algn="just">
                        <a:spcBef>
                          <a:spcPts val="395"/>
                        </a:spcBef>
                        <a:spcAft>
                          <a:spcPts val="0"/>
                        </a:spcAft>
                        <a:tabLst>
                          <a:tab pos="259461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2.1. Задачи и содержание образования (обучения и воспитания) </a:t>
                      </a:r>
                    </a:p>
                    <a:p>
                      <a:pPr algn="just">
                        <a:spcBef>
                          <a:spcPts val="395"/>
                        </a:spcBef>
                        <a:spcAft>
                          <a:spcPts val="0"/>
                        </a:spcAft>
                        <a:tabLst>
                          <a:tab pos="259461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по    образовательным областям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84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2.1.1. Перечень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программ и методических пособий, необходимых для организации процесса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00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2.1.2.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Способы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поддержки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детской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инициативы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соответствии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ФОП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850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2.1.3. 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Способы,</a:t>
                      </a:r>
                      <a:r>
                        <a:rPr lang="ru-RU" sz="1400" b="1" spc="-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методы</a:t>
                      </a:r>
                      <a:r>
                        <a:rPr lang="ru-RU" sz="1400" b="1" spc="-7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65" dirty="0">
                          <a:latin typeface="Times New Roman"/>
                          <a:ea typeface="Times New Roman"/>
                          <a:cs typeface="Times New Roman"/>
                        </a:rPr>
                        <a:t> направления 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средства</a:t>
                      </a:r>
                      <a:r>
                        <a:rPr lang="ru-RU" sz="1400" b="1" spc="-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  <a:r>
                        <a:rPr lang="ru-RU" sz="1400" b="1" spc="-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программы,</a:t>
                      </a:r>
                      <a:r>
                        <a:rPr lang="ru-RU" sz="1400" b="1" spc="-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b="1" spc="-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учетом</a:t>
                      </a:r>
                      <a:r>
                        <a:rPr lang="ru-RU" sz="1400" b="1" spc="-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возрастных</a:t>
                      </a:r>
                      <a:r>
                        <a:rPr lang="ru-RU" sz="1400" b="1" spc="-2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индивидуальных</a:t>
                      </a:r>
                      <a:r>
                        <a:rPr lang="ru-RU" sz="1400" b="1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особенностей 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воспитанников,</a:t>
                      </a:r>
                      <a:r>
                        <a:rPr lang="ru-RU" sz="1400" b="1" spc="-5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специфики</a:t>
                      </a:r>
                      <a:r>
                        <a:rPr lang="ru-RU" sz="1400" b="1" spc="-5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их</a:t>
                      </a:r>
                      <a:r>
                        <a:rPr lang="ru-RU" sz="1400" b="1" spc="-5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образовательных</a:t>
                      </a:r>
                      <a:r>
                        <a:rPr lang="ru-RU" sz="1400" b="1" spc="-5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потребностей</a:t>
                      </a:r>
                      <a:r>
                        <a:rPr lang="ru-RU" sz="1400" b="1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интересов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543">
                <a:tc>
                  <a:txBody>
                    <a:bodyPr/>
                    <a:lstStyle/>
                    <a:p>
                      <a:pPr marL="67945" marR="31242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2.1.4. Особенности взаимодействия педагогического коллектива с семьями</a:t>
                      </a:r>
                      <a:r>
                        <a:rPr lang="ru-RU" sz="1400" b="1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(отражение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направлений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соответствии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ФГОС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ДО,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ФОП</a:t>
                      </a:r>
                    </a:p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r>
                        <a:rPr lang="en-US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689">
                <a:tc>
                  <a:txBody>
                    <a:bodyPr/>
                    <a:lstStyle/>
                    <a:p>
                      <a:pPr marL="679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2.2.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Описание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вариативных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форм,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способов,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методов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средств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</a:p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Программы с учетом возрастных и индивидуальных особенностей</a:t>
                      </a:r>
                      <a:r>
                        <a:rPr lang="ru-RU" sz="14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r>
                        <a:rPr lang="ru-RU" sz="1400" b="1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специфики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их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образовательных</a:t>
                      </a:r>
                      <a:r>
                        <a:rPr lang="ru-RU" sz="1400" b="1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потребностей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интересов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50"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2.3.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Рабочая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программа</a:t>
                      </a:r>
                      <a:r>
                        <a:rPr lang="ru-RU" sz="1400" b="1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  <a:r>
                        <a:rPr lang="ru-RU" sz="14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соответствии</a:t>
                      </a:r>
                      <a:r>
                        <a:rPr lang="ru-RU" sz="14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ФОП.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Пояснительная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950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записка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50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2.4.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задачи,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коррекционно-развивающей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511">
                <a:tc>
                  <a:txBody>
                    <a:bodyPr/>
                    <a:lstStyle/>
                    <a:p>
                      <a:pPr marL="67945" marR="6350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2.4.1. Описание образовательной деятельности по профессиональной</a:t>
                      </a:r>
                      <a:r>
                        <a:rPr lang="ru-RU" sz="14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коррекции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нарушений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развития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r>
                        <a:rPr lang="ru-RU" sz="1400" b="1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/или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инклюзивного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образования специальных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методических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пособий</a:t>
                      </a:r>
                      <a:r>
                        <a:rPr lang="ru-RU" sz="1400" b="1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дидактических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материалов.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608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2.5.Часть</a:t>
                      </a:r>
                      <a:r>
                        <a:rPr lang="ru-RU" sz="1400" b="1" spc="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формируемая</a:t>
                      </a:r>
                      <a:r>
                        <a:rPr lang="ru-RU" sz="1400" b="1" spc="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участниками</a:t>
                      </a:r>
                      <a:r>
                        <a:rPr lang="ru-RU" sz="1400" b="1" spc="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образовательных</a:t>
                      </a:r>
                      <a:r>
                        <a:rPr lang="ru-RU" sz="1400" b="1" spc="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отношений.</a:t>
                      </a:r>
                      <a:r>
                        <a:rPr lang="ru-RU" sz="1400" b="1" spc="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Специфика</a:t>
                      </a:r>
                    </a:p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национальных,</a:t>
                      </a:r>
                      <a:r>
                        <a:rPr lang="ru-RU" sz="1400" b="1" spc="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социокультурных</a:t>
                      </a:r>
                      <a:r>
                        <a:rPr lang="ru-RU" sz="1400" b="1" spc="9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иных</a:t>
                      </a:r>
                      <a:r>
                        <a:rPr lang="ru-RU" sz="1400" b="1" spc="1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условий,</a:t>
                      </a:r>
                      <a:r>
                        <a:rPr lang="ru-RU" sz="1400" b="1" spc="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spc="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которых</a:t>
                      </a:r>
                      <a:r>
                        <a:rPr lang="ru-RU" sz="1400" b="1" spc="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осуществляется</a:t>
                      </a:r>
                      <a:r>
                        <a:rPr lang="ru-RU" sz="1400" b="1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405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16632"/>
            <a:ext cx="7467600" cy="954914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000" b="1" i="1" cap="small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Характеристики </a:t>
            </a:r>
            <a:r>
              <a:rPr lang="ru-RU" sz="3000" b="1" i="1" cap="small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особенностей развития детей  дошкольного возраста всех групп</a:t>
            </a:r>
            <a:endParaRPr kumimoji="0" lang="ru-RU" sz="3000" b="1" i="1" u="none" strike="noStrike" kern="1200" cap="small" spc="0" normalizeH="0" baseline="0" noProof="0" dirty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214422"/>
            <a:ext cx="2643206" cy="228601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857628"/>
            <a:ext cx="3143272" cy="2428892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1214422"/>
            <a:ext cx="2786082" cy="2286016"/>
          </a:xfrm>
          <a:prstGeom prst="rect">
            <a:avLst/>
          </a:prstGeom>
          <a:noFill/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3857628"/>
            <a:ext cx="3286148" cy="2571768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1142984"/>
            <a:ext cx="2286016" cy="2286016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928662" y="1430994"/>
            <a:ext cx="235745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r>
              <a:rPr lang="en-US" sz="1400" b="1" i="1" u="sng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 </a:t>
            </a: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младшая подгруппа (</a:t>
            </a:r>
            <a:r>
              <a:rPr kumimoji="0" lang="en-US" sz="14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400" b="1" i="1" u="sng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1400" b="1" i="1" u="sng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год жизни.)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-180975" algn="l"/>
              </a:tabLst>
            </a:pPr>
            <a:r>
              <a:rPr lang="ru-RU" sz="1400" b="1" dirty="0" smtClean="0"/>
              <a:t>Ребенок </a:t>
            </a:r>
            <a:r>
              <a:rPr lang="ru-RU" sz="1400" b="1" dirty="0" smtClean="0"/>
              <a:t>определяет себя как субъект собственных действий («Я сам»). Важна психологическая потребность в самостоятельности.</a:t>
            </a:r>
            <a:endParaRPr kumimoji="0" lang="ru-RU" sz="1400" b="1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786182" y="1100603"/>
            <a:ext cx="264320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0975" algn="l"/>
              </a:tabLst>
            </a:pPr>
            <a:r>
              <a:rPr lang="en-US" sz="1400" b="1" i="1" u="sng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II </a:t>
            </a: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младшая подгруппа (</a:t>
            </a:r>
            <a:r>
              <a:rPr lang="en-US" sz="1400" b="1" i="1" u="sng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400" b="1" i="1" u="sng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1400" b="1" i="1" u="sng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год жизни.)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-180975" algn="l"/>
              </a:tabLs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Ребенок начинает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сравнивать свои достижения с достижениями сверстников, что может повышать конфликтность между детьми. Данный возраст связан с дебютом личности.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-180975" algn="l"/>
              </a:tabLst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-180975" algn="l"/>
              </a:tabLst>
            </a:pPr>
            <a:endParaRPr kumimoji="0" lang="ru-RU" sz="1400" b="1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43702" y="1214422"/>
            <a:ext cx="23574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i="1" u="sng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Средняя  </a:t>
            </a:r>
            <a:r>
              <a:rPr lang="ru-RU" sz="1400" b="1" i="1" u="sng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подгруппа </a:t>
            </a:r>
            <a:r>
              <a:rPr lang="ru-RU" sz="1400" b="1" i="1" u="sng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400" b="1" i="1" u="sng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 </a:t>
            </a:r>
            <a:r>
              <a:rPr lang="en-US" sz="1400" b="1" i="1" u="sng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1400" b="1" i="1" u="sng" dirty="0" err="1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lang="ru-RU" sz="1400" b="1" i="1" u="sng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год жизни</a:t>
            </a:r>
            <a:r>
              <a:rPr lang="ru-RU" sz="1400" b="1" i="1" u="sng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lang="ru-RU" sz="1400" b="1" i="1" u="sng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Формируется механизм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сравнения своих результатов деятельности с результатами других детей оказывают существенное влияние на характер самооценки и самосознания.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7224" y="3857628"/>
            <a:ext cx="321471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u="sng" dirty="0" smtClean="0">
                <a:solidFill>
                  <a:srgbClr val="7030A0"/>
                </a:solidFill>
              </a:rPr>
              <a:t>Старшая группа </a:t>
            </a:r>
            <a:r>
              <a:rPr lang="ru-RU" sz="1400" b="1" i="1" u="sng" dirty="0" smtClean="0">
                <a:solidFill>
                  <a:srgbClr val="7030A0"/>
                </a:solidFill>
              </a:rPr>
              <a:t>(</a:t>
            </a:r>
            <a:r>
              <a:rPr lang="ru-RU" sz="1400" b="1" i="1" u="sng" dirty="0" smtClean="0">
                <a:solidFill>
                  <a:srgbClr val="7030A0"/>
                </a:solidFill>
              </a:rPr>
              <a:t>6</a:t>
            </a:r>
            <a:r>
              <a:rPr lang="ru-RU" sz="1400" b="1" i="1" u="sng" dirty="0" smtClean="0">
                <a:solidFill>
                  <a:srgbClr val="7030A0"/>
                </a:solidFill>
              </a:rPr>
              <a:t> – </a:t>
            </a:r>
            <a:r>
              <a:rPr lang="ru-RU" sz="1400" b="1" i="1" u="sng" dirty="0" err="1" smtClean="0">
                <a:solidFill>
                  <a:srgbClr val="7030A0"/>
                </a:solidFill>
              </a:rPr>
              <a:t>й</a:t>
            </a:r>
            <a:r>
              <a:rPr lang="ru-RU" sz="1400" b="1" i="1" u="sng" dirty="0" smtClean="0">
                <a:solidFill>
                  <a:srgbClr val="7030A0"/>
                </a:solidFill>
              </a:rPr>
              <a:t>  год </a:t>
            </a:r>
            <a:r>
              <a:rPr lang="ru-RU" sz="1400" b="1" i="1" u="sng" dirty="0" smtClean="0">
                <a:solidFill>
                  <a:srgbClr val="7030A0"/>
                </a:solidFill>
              </a:rPr>
              <a:t>жизни</a:t>
            </a:r>
            <a:r>
              <a:rPr lang="ru-RU" sz="1400" b="1" i="1" u="sng" dirty="0" smtClean="0">
                <a:solidFill>
                  <a:srgbClr val="7030A0"/>
                </a:solidFill>
              </a:rPr>
              <a:t>)</a:t>
            </a:r>
          </a:p>
          <a:p>
            <a:endParaRPr lang="ru-RU" sz="1400" b="1" i="1" u="sng" dirty="0" smtClean="0">
              <a:solidFill>
                <a:srgbClr val="7030A0"/>
              </a:solidFill>
            </a:endParaRPr>
          </a:p>
          <a:p>
            <a:endParaRPr lang="ru-RU" sz="1400" b="1" i="1" u="sng" dirty="0" smtClean="0">
              <a:solidFill>
                <a:srgbClr val="7030A0"/>
              </a:solidFill>
            </a:endParaRPr>
          </a:p>
          <a:p>
            <a:endParaRPr lang="ru-RU" sz="1400" b="1" i="1" u="sng" dirty="0" smtClean="0">
              <a:solidFill>
                <a:srgbClr val="7030A0"/>
              </a:solidFill>
            </a:endParaRPr>
          </a:p>
          <a:p>
            <a:endParaRPr lang="ru-RU" sz="1400" dirty="0" smtClean="0">
              <a:solidFill>
                <a:srgbClr val="7030A0"/>
              </a:solidFill>
            </a:endParaRPr>
          </a:p>
          <a:p>
            <a:endParaRPr lang="ru-RU" sz="1400" b="1" i="1" u="sng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en-US" sz="1400" b="1" i="1" u="sng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28662" y="4429133"/>
            <a:ext cx="30003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Формируется произвольность поведения, социально значимые мотивы начинают управлять личными мотивами. Складывается первая иерархия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мотивов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Ребенок стремится к сохранению позитивной самооценки.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3857628"/>
            <a:ext cx="321471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u="sng" dirty="0" smtClean="0">
                <a:solidFill>
                  <a:srgbClr val="7030A0"/>
                </a:solidFill>
              </a:rPr>
              <a:t>Подготовительная к школе группа </a:t>
            </a:r>
            <a:r>
              <a:rPr lang="ru-RU" sz="1400" b="1" i="1" u="sng" dirty="0" smtClean="0">
                <a:solidFill>
                  <a:srgbClr val="7030A0"/>
                </a:solidFill>
              </a:rPr>
              <a:t>(7 –</a:t>
            </a:r>
            <a:r>
              <a:rPr lang="ru-RU" sz="1400" b="1" i="1" u="sng" dirty="0" err="1" smtClean="0">
                <a:solidFill>
                  <a:srgbClr val="7030A0"/>
                </a:solidFill>
              </a:rPr>
              <a:t>й</a:t>
            </a:r>
            <a:r>
              <a:rPr lang="ru-RU" sz="1400" b="1" i="1" u="sng" dirty="0" smtClean="0">
                <a:solidFill>
                  <a:srgbClr val="7030A0"/>
                </a:solidFill>
              </a:rPr>
              <a:t>  </a:t>
            </a:r>
            <a:r>
              <a:rPr lang="ru-RU" sz="1400" b="1" i="1" u="sng" dirty="0" smtClean="0">
                <a:solidFill>
                  <a:srgbClr val="7030A0"/>
                </a:solidFill>
              </a:rPr>
              <a:t>год жизни)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стремится к сохранению позитивной самооценки. Формируются внутренняя позиция школьника;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гендерная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полоролевая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идентичность, основы гражданской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идентичности, первичная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картина мира, которая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включает представление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себе, о других людях и мире в целом, чувство справедливости.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57256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i="1" dirty="0">
              <a:ln>
                <a:solidFill>
                  <a:srgbClr val="00206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714612" y="1357298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643569" y="2786058"/>
            <a:ext cx="292895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000628" y="4572008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71670" y="4572008"/>
            <a:ext cx="2714644" cy="1295401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57158" y="2928934"/>
            <a:ext cx="2571768" cy="114300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развитие</a:t>
            </a:r>
            <a:endParaRPr lang="ru-RU" sz="2400" b="1" dirty="0"/>
          </a:p>
        </p:txBody>
      </p:sp>
      <p:cxnSp>
        <p:nvCxnSpPr>
          <p:cNvPr id="13" name="AutoShape 16"/>
          <p:cNvCxnSpPr>
            <a:cxnSpLocks noChangeShapeType="1"/>
            <a:stCxn id="8" idx="3"/>
          </p:cNvCxnSpPr>
          <p:nvPr/>
        </p:nvCxnSpPr>
        <p:spPr bwMode="auto">
          <a:xfrm>
            <a:off x="6072198" y="1967693"/>
            <a:ext cx="714380" cy="81836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AutoShape 16"/>
          <p:cNvCxnSpPr>
            <a:cxnSpLocks noChangeShapeType="1"/>
            <a:stCxn id="8" idx="1"/>
          </p:cNvCxnSpPr>
          <p:nvPr/>
        </p:nvCxnSpPr>
        <p:spPr bwMode="auto">
          <a:xfrm rot="10800000" flipV="1">
            <a:off x="2000232" y="1967692"/>
            <a:ext cx="714380" cy="9612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/>
        </p:nvCxnSpPr>
        <p:spPr bwMode="auto">
          <a:xfrm rot="16200000" flipH="1">
            <a:off x="2035951" y="4107661"/>
            <a:ext cx="500066" cy="4286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" name="AutoShape 16"/>
          <p:cNvCxnSpPr>
            <a:cxnSpLocks noChangeShapeType="1"/>
            <a:endCxn id="10" idx="0"/>
          </p:cNvCxnSpPr>
          <p:nvPr/>
        </p:nvCxnSpPr>
        <p:spPr bwMode="auto">
          <a:xfrm rot="5400000">
            <a:off x="6220229" y="4077097"/>
            <a:ext cx="571504" cy="4183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" name="AutoShape 16"/>
          <p:cNvCxnSpPr>
            <a:cxnSpLocks noChangeShapeType="1"/>
            <a:endCxn id="10" idx="1"/>
          </p:cNvCxnSpPr>
          <p:nvPr/>
        </p:nvCxnSpPr>
        <p:spPr bwMode="auto">
          <a:xfrm>
            <a:off x="4786314" y="5214950"/>
            <a:ext cx="21431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363915"/>
            <a:ext cx="864399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Социально-коммуникативное развитие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Содержание образовательной работы с детьми направлено на присвоение норм и ценностей, принятых в обществе, включая моральные и нравственные ценности: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Развитие общения и взаимодействия ребенка с взрослыми и сверстниками;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Становление самостоятельности, целенаправленности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собственных действий;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Формирование основ безопасности в быту, социуме, природе.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любознательности и познавательной мотивации: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Формирование познавательных действий, становление сознания;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Развитие воображения и творческой активности;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Планета Земля в общем доме людей, об особенностях её природы,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многообразии стран и народов мира.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302359"/>
            <a:ext cx="878684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Речевое развитие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Владение речью как средством общения;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Обогащение активного словаря;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Развитие связной, грамматически правильной диалогической 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монологической речи;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Развитие связной диалогической и монологической речи;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Развитие звуковой и интонационной культуры речи, фонематического слуха;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Формирование звуковой аналитико-синтетической активности как предпосылки обучения грамоте.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Художественно – эстетическое развитие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предпосылок ценностно-смыслового восприятия и понимания произведений искусства (словесного, музыкального, изобразительного) и мира природы;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Становление эстетического отношения к окружающему миру;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Формирование элементарных представлений о видах искусства;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Стимулирование сопереживания персонажам художественных произведений;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Реализация самостоятельной творческой деятельности детей (изобразительной, конструктивно-модельной, музыкальной, и др.).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Физическое развитие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Приобретение опыта в следующих видах поведения детей: двигательном, в том числе, связанном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Выполнение основных движений (ходьба, бег, мягкие прыжки, повороты в обе стороны) - развивать основные движения во время игровой активности детей;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Бросание, ловля, метание;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Ползание, лазанье 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Упражнения для мышц головы и шеи;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Упражнения для мышц рук и плечевого пояса;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Упражнения для мышц туловища;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Упражнения для мышц брюшного пресса и ног;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Самостоятельные построения и перестроения;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двигательной сфере;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Овладение элементарными нормами и правилами здорового образа жизни (в питании, двигательном режиме, закаливании, при формировании полезных привычек и др.).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86116" y="2428868"/>
            <a:ext cx="2143140" cy="150019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Совместная деятельность  взрослых и детей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00562" y="571480"/>
            <a:ext cx="2000264" cy="13573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Сюжетная игра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00760" y="1785926"/>
            <a:ext cx="2000264" cy="135732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Игра с правилами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72198" y="3214686"/>
            <a:ext cx="2286016" cy="135732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Продуктивная деятельность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357686" y="4286256"/>
            <a:ext cx="2000264" cy="135732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Работа по образцам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571604" y="714356"/>
            <a:ext cx="2857520" cy="142876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Познавательно – исследовательская деятельность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14348" y="2500306"/>
            <a:ext cx="2000264" cy="135732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Работа по словесному описанию цели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14480" y="4214818"/>
            <a:ext cx="2143140" cy="13573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Работа по графическим схемам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7185504">
            <a:off x="4566405" y="1920189"/>
            <a:ext cx="730114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4953107">
            <a:off x="3277135" y="1970891"/>
            <a:ext cx="730114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9864548">
            <a:off x="5286601" y="2432325"/>
            <a:ext cx="730114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0560622">
            <a:off x="2587711" y="2953747"/>
            <a:ext cx="730114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6973318">
            <a:off x="3178189" y="3839054"/>
            <a:ext cx="730114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782950">
            <a:off x="5321852" y="3355484"/>
            <a:ext cx="797494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4092151">
            <a:off x="4567490" y="3972810"/>
            <a:ext cx="730114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Полотно 19"/>
          <p:cNvGrpSpPr>
            <a:grpSpLocks/>
          </p:cNvGrpSpPr>
          <p:nvPr/>
        </p:nvGrpSpPr>
        <p:grpSpPr bwMode="auto">
          <a:xfrm>
            <a:off x="428596" y="857232"/>
            <a:ext cx="8215370" cy="5072091"/>
            <a:chOff x="0" y="-1799"/>
            <a:chExt cx="92746" cy="62079"/>
          </a:xfrm>
        </p:grpSpPr>
        <p:sp>
          <p:nvSpPr>
            <p:cNvPr id="25603" name="AutoShape 3"/>
            <p:cNvSpPr>
              <a:spLocks noChangeAspect="1" noChangeArrowheads="1"/>
            </p:cNvSpPr>
            <p:nvPr/>
          </p:nvSpPr>
          <p:spPr bwMode="auto">
            <a:xfrm>
              <a:off x="0" y="-1799"/>
              <a:ext cx="92746" cy="62079"/>
            </a:xfrm>
            <a:prstGeom prst="rect">
              <a:avLst/>
            </a:prstGeom>
            <a:solidFill>
              <a:srgbClr val="FFFF99"/>
            </a:solidFill>
            <a:ln w="76200" cmpd="tri">
              <a:solidFill>
                <a:srgbClr val="8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" name="Oval 5"/>
            <p:cNvSpPr>
              <a:spLocks noChangeArrowheads="1"/>
            </p:cNvSpPr>
            <p:nvPr/>
          </p:nvSpPr>
          <p:spPr bwMode="auto">
            <a:xfrm>
              <a:off x="12595" y="1839"/>
              <a:ext cx="26872" cy="146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99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Дни открытых дверей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Oval 6"/>
            <p:cNvSpPr>
              <a:spLocks noChangeArrowheads="1"/>
            </p:cNvSpPr>
            <p:nvPr/>
          </p:nvSpPr>
          <p:spPr bwMode="auto">
            <a:xfrm>
              <a:off x="3214" y="15095"/>
              <a:ext cx="22701" cy="128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99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Родительские собрания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Oval 7"/>
            <p:cNvSpPr>
              <a:spLocks noChangeArrowheads="1"/>
            </p:cNvSpPr>
            <p:nvPr/>
          </p:nvSpPr>
          <p:spPr bwMode="auto">
            <a:xfrm>
              <a:off x="63472" y="13574"/>
              <a:ext cx="26577" cy="198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99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«Телефон доверия», «Родительская почта» 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30982" y="21909"/>
              <a:ext cx="27278" cy="219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99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Формы взаимодействия педагогов и родителей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537" y="43831"/>
              <a:ext cx="30228" cy="1510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99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Наглядно информационные формы взаимодействия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35863" y="44585"/>
              <a:ext cx="36274" cy="156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99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Совместное проведение праздников, досугов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V="1">
              <a:off x="51632" y="18138"/>
              <a:ext cx="3201" cy="5292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27965" y="40047"/>
              <a:ext cx="6800" cy="5293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 flipV="1">
              <a:off x="25915" y="23430"/>
              <a:ext cx="8083" cy="2263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 flipV="1">
              <a:off x="32093" y="15863"/>
              <a:ext cx="6800" cy="6033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58260" y="34755"/>
              <a:ext cx="6892" cy="3123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52902" y="41556"/>
              <a:ext cx="3268" cy="3029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754" y="28709"/>
              <a:ext cx="21920" cy="158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99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Семинары- практикумы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H="1">
              <a:off x="22674" y="34769"/>
              <a:ext cx="8308" cy="13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63472" y="33604"/>
              <a:ext cx="26458" cy="1563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99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Библиотека специальной литературы  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39464" y="-1799"/>
              <a:ext cx="31907" cy="190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99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Групповые и индивидуальные педагогические консультации</a:t>
              </a:r>
              <a:r>
                <a:rPr kumimoji="0" lang="ru-RU" sz="1400" b="1" i="0" u="none" strike="noStrike" cap="none" normalizeH="0" dirty="0" smtClean="0">
                  <a:ln>
                    <a:noFill/>
                  </a:ln>
                  <a:solidFill>
                    <a:srgbClr val="99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99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педагогов и родителей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V="1">
              <a:off x="57426" y="27955"/>
              <a:ext cx="8321" cy="1508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00034" y="214290"/>
            <a:ext cx="8501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заимодействия ДОУ с родителями</a:t>
            </a:r>
            <a:endParaRPr kumimoji="0" lang="ru-RU" sz="3200" b="0" i="1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857224" y="134063"/>
            <a:ext cx="785818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Способы и направления поддержки детской инициативы в соответствии с ФОП.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1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42910" y="1066538"/>
            <a:ext cx="707236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05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Любая деятельность ребёнка в ДОО может	протекать в форме самостоятельной инициативной деятельности, например: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05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Самостоятельная исследовательская	деятельность и экспериментирование;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05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свободные сюжетно-ролевые, театрализованные, режиссерские игры; игры импровизации и музыкальные игры;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05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речевые и словесные игры, игры с буквами, слогами, звуками;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05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логические игры, развивающие игры математического содержания; самостоятельная деятельность в книжном уголке;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05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самостоятельная изобразительная деятельность, конструирование; самостоятельная двигательная деятельность, подвижные игры, выполнение ритмических и танцевальных движений.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214282" y="-31931"/>
            <a:ext cx="87868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Рабочая </a:t>
            </a:r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программа воспитания в соответствии ФОП. </a:t>
            </a:r>
            <a:endParaRPr kumimoji="0" lang="ru-RU" sz="3200" b="0" i="1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000108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Программа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воспитания является структурной  компонентной  основной образовательной программы дошкольного образования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571612"/>
            <a:ext cx="79296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учетом особенностей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среды, в которой воспитывается ребенок, в программе воспитания  отражены образовательные отношения сотрудничества образовательной организации (далее – ОО) с семьями дошкольников, а также со всеми субъектами образовательных отношений.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того чтобы эти ценности осваивались ребенком, они  нашли свое отражение в основных направлениях воспитательной работы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природы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лежат в основе патриотического направления воспитания.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семьи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дружбы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сотрудничества лежат в основе социального направления воспитания.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лежит в основе познавательного направления воспитания.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лежит в основе физического и оздоровительного направления воспитания.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лежит в основе трудового направления воспитания.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культуры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красоты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лежат в основе этико-эстетического направления воспитания.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143668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ru-RU" sz="20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ОБРАЗОВАТЕЛЬНАЯ ПРОГРАММА -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 нормативно -управленческий документ дошкольного учреждения, характеризующий специфику содержания образования,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особенности организации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образовательного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процесса, характер оказываемых образовательных услуг. </a:t>
            </a:r>
          </a:p>
          <a:p>
            <a:pPr>
              <a:buNone/>
            </a:pPr>
            <a:r>
              <a:rPr lang="ru-RU" sz="20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20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ОБРАЗОВАТЕЛЬНАЯ ПРОГРАММА -</a:t>
            </a:r>
            <a:r>
              <a:rPr lang="ru-RU" sz="2000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составлена в соответствии с Федеральными государственными образовательными стандартами дошкольного образования (далее ФГОС ДО), Федеральной образовательной программой дошкольного образования (далее ФОП ДО), особенностями образовательного учреждения, региона и муниципалитета, образовательных потребностей     воспитанников	и запросов родителей (законных представителей).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15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500034" y="214290"/>
            <a:ext cx="8501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Дополнительное образование</a:t>
            </a:r>
            <a:endParaRPr kumimoji="0" lang="ru-RU" sz="3200" b="0" i="1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00100" y="1107265"/>
            <a:ext cx="771527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Ф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ормируется участниками образовательных отношений МДОУ «Детский сад №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9» с учетом опроса родителей (законных представителей) и исходя из интересов детей старшего дошкольного возраста. Программа ДОД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представлена парциальными программами, реализуемыми в МДОУ «Детский сад №9» и кружковой работой по модифицированной программе и методическим комплексам по направлению художественно-эстетическое развитие.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Дополнительное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 детей строится на основе дополнительной рабочей программы по Художественно-эстетическому развитию, разработанной коллективом ДОУ. Программа реализуется в форме непосредственно образовательной деятельности, осуществляемой в рамках кружковой работы «Художественная мастерская» с детьми старшего дошкольного возраста (5-7 лет).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Организационный раздел:</a:t>
            </a:r>
            <a:endParaRPr lang="ru-RU" sz="3200" b="1" i="1" dirty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928670"/>
            <a:ext cx="707236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Включает в себя: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Психолого-педагогические условия, обеспечивающие развитие ребенка;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Организация развивающей предметно-пространственной среды;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Условия реализации  образовательной программы  ДОУ;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Материально-техническое обеспечение;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Примерное планирование образовательной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Режим дня и распорядок;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Перечень нормативных и нормативно-методических документов</a:t>
            </a:r>
          </a:p>
          <a:p>
            <a:pPr>
              <a:buFont typeface="Wingdings" pitchFamily="2" charset="2"/>
              <a:buChar char="v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14348" y="2357430"/>
            <a:ext cx="78581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Режим работы МДОУ  «Детский сад №9»   определяется в соответствии с договором между Учредителем и Учреждением и соответствует требованиям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СанПиН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2.4. 1. 2660-10, утвержденных постановлением Главного государственного санитарного врача РФ от 20.12.2010г. № 164: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пятидневная рабочая неделя;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длительность работы МДОУ-  12 часов;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ежедневный график работы -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7.00 до 19 .00 часов – все общеобразовательные группы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При организации режима учитываются сезонные особенности. Поэтому в детском саду имеется три сезонных режима с постепенным переходом от одного к другому.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6858048" cy="1428760"/>
          </a:xfrm>
        </p:spPr>
        <p:txBody>
          <a:bodyPr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РЕЖИМ РАБОТЫ МДОУ «ДЕТСКИЙ САД № 9»</a:t>
            </a:r>
            <a:endParaRPr lang="ru-RU" sz="3200" b="1" i="1" dirty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85918" y="2500306"/>
            <a:ext cx="56166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Добро пожаловать в наш детский сад!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Цели </a:t>
            </a: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Программы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b="1" dirty="0" smtClean="0"/>
              <a:t>Целью </a:t>
            </a:r>
            <a:r>
              <a:rPr lang="ru-RU" dirty="0" smtClean="0"/>
              <a:t>Программы является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Задачи реализации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охрана и укрепление физического и психического здоровья детей, в том числе их эмоционального благополучия;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428604"/>
            <a:ext cx="8229600" cy="569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Разработанная программа предусматривает включение воспитанников в процессы ознакомления с региональными особенностями Тульской области.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Основной целью данной работы является художественно-эстетическое развитие  ребенка, формирование ценностных ориентаций средствами традиционной народной культуры родного края.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Содержание Программы учитывает также возрастные и индивидуальные особенности контингента детей, воспитывающихся в образовательном учреждении.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Проектная мощность  – 48 детей.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детский сад  принимаются дети с 2 – до 7 лет.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Общее количество групп – 2 разновозрастные группы: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I группа -  с 2-х до 5 лет – 24 воспитанника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II группа - с 4-х до 7 лет  - 24 воспитанника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42852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соответствии с требованиями ФГОС ДО программа состоит из двух частей:</a:t>
            </a:r>
            <a:endParaRPr lang="ru-RU" sz="3200" b="1" i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928802"/>
            <a:ext cx="2643206" cy="3071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928802"/>
            <a:ext cx="2857520" cy="30718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2145745">
            <a:off x="2714612" y="1571612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8858088">
            <a:off x="6357950" y="1571612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программа </a:t>
            </a:r>
            <a:br>
              <a:rPr lang="ru-RU" altLang="ru-RU" sz="32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32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включает три основных раздела:</a:t>
            </a:r>
            <a:endParaRPr lang="ru-RU" sz="3200" i="1" dirty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utoShape 28"/>
          <p:cNvSpPr>
            <a:spLocks noChangeArrowheads="1"/>
          </p:cNvSpPr>
          <p:nvPr/>
        </p:nvSpPr>
        <p:spPr bwMode="gray">
          <a:xfrm>
            <a:off x="1643042" y="1643050"/>
            <a:ext cx="5572164" cy="912771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 altLang="ru-RU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6" name="AutoShape 28"/>
          <p:cNvSpPr>
            <a:spLocks noChangeArrowheads="1"/>
          </p:cNvSpPr>
          <p:nvPr/>
        </p:nvSpPr>
        <p:spPr bwMode="gray">
          <a:xfrm>
            <a:off x="1571604" y="2928934"/>
            <a:ext cx="5643602" cy="912771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28"/>
          <p:cNvSpPr>
            <a:spLocks noChangeArrowheads="1"/>
          </p:cNvSpPr>
          <p:nvPr/>
        </p:nvSpPr>
        <p:spPr bwMode="gray">
          <a:xfrm>
            <a:off x="1500166" y="4286256"/>
            <a:ext cx="5715040" cy="912771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gray">
          <a:xfrm>
            <a:off x="2500298" y="3214686"/>
            <a:ext cx="442915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СОДЕРЖАТЕЛЬНЫЙ</a:t>
            </a:r>
            <a:endParaRPr lang="en-US" alt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9" name="Rectangle 31"/>
          <p:cNvSpPr>
            <a:spLocks noChangeArrowheads="1"/>
          </p:cNvSpPr>
          <p:nvPr/>
        </p:nvSpPr>
        <p:spPr bwMode="gray">
          <a:xfrm>
            <a:off x="2857488" y="1857364"/>
            <a:ext cx="35719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ЦЕЛЕВОЙ</a:t>
            </a:r>
            <a:endParaRPr lang="en-US" alt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gray">
          <a:xfrm>
            <a:off x="2500298" y="4572008"/>
            <a:ext cx="428628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ОРГАНИЗАЦИОННЫЙ</a:t>
            </a:r>
            <a:endParaRPr lang="en-US" alt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2214546" y="2000240"/>
            <a:ext cx="168275" cy="168275"/>
            <a:chOff x="2928" y="2208"/>
            <a:chExt cx="262" cy="262"/>
          </a:xfrm>
          <a:solidFill>
            <a:srgbClr val="FF0000"/>
          </a:solidFill>
        </p:grpSpPr>
        <p:sp>
          <p:nvSpPr>
            <p:cNvPr id="12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214546" y="3286124"/>
            <a:ext cx="168275" cy="168275"/>
            <a:chOff x="2928" y="2208"/>
            <a:chExt cx="262" cy="262"/>
          </a:xfrm>
          <a:solidFill>
            <a:srgbClr val="FF0000"/>
          </a:solidFill>
        </p:grpSpPr>
        <p:sp>
          <p:nvSpPr>
            <p:cNvPr id="1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2214546" y="4643446"/>
            <a:ext cx="168275" cy="168275"/>
            <a:chOff x="2928" y="2208"/>
            <a:chExt cx="262" cy="262"/>
          </a:xfrm>
          <a:solidFill>
            <a:srgbClr val="FF0000"/>
          </a:solidFill>
        </p:grpSpPr>
        <p:sp>
          <p:nvSpPr>
            <p:cNvPr id="1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4069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83568" y="116632"/>
            <a:ext cx="7467600" cy="509446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1" u="none" strike="noStrike" kern="1200" cap="small" spc="0" normalizeH="0" baseline="0" noProof="0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Содержание целевого раздела:</a:t>
            </a:r>
            <a:endParaRPr kumimoji="0" lang="ru-RU" sz="3000" b="1" i="1" u="none" strike="noStrike" kern="1200" cap="small" spc="0" normalizeH="0" baseline="0" noProof="0" dirty="0">
              <a:ln>
                <a:solidFill>
                  <a:srgbClr val="00206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57232"/>
            <a:ext cx="8424936" cy="57401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57356" y="857229"/>
          <a:ext cx="6000792" cy="4237575"/>
        </p:xfrm>
        <a:graphic>
          <a:graphicData uri="http://schemas.openxmlformats.org/drawingml/2006/table">
            <a:tbl>
              <a:tblPr/>
              <a:tblGrid>
                <a:gridCol w="6000792"/>
              </a:tblGrid>
              <a:tr h="307404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  <a:tabLst>
                          <a:tab pos="517525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1.	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Обязательная</a:t>
                      </a:r>
                      <a:r>
                        <a:rPr lang="en-US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04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  <a:tabLst>
                          <a:tab pos="517525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1.1.	Пояснительная</a:t>
                      </a:r>
                      <a:r>
                        <a:rPr lang="en-US" sz="1400" b="1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записка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04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1.1.1.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Цели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04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1.1.2.</a:t>
                      </a:r>
                      <a:r>
                        <a:rPr lang="ru-RU" sz="1400" b="1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Принципы</a:t>
                      </a:r>
                      <a:r>
                        <a:rPr lang="ru-RU" sz="1400" b="1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подходы</a:t>
                      </a:r>
                      <a:r>
                        <a:rPr lang="ru-RU" sz="1400" b="1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b="1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формированию</a:t>
                      </a:r>
                      <a:r>
                        <a:rPr lang="ru-RU" sz="14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160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1.1.3.</a:t>
                      </a:r>
                      <a:r>
                        <a:rPr lang="ru-RU" sz="1400" b="1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Характеристики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особенностей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развития</a:t>
                      </a:r>
                      <a:r>
                        <a:rPr lang="ru-RU" sz="1400" b="1" spc="-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раннего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дошкольного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возраста</a:t>
                      </a:r>
                      <a:r>
                        <a:rPr lang="ru-RU" sz="1400" b="1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всех</a:t>
                      </a:r>
                      <a:r>
                        <a:rPr lang="ru-RU" sz="14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групп,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функционирующих</a:t>
                      </a:r>
                      <a:r>
                        <a:rPr lang="ru-RU" sz="1400" b="1" spc="-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ДОО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соответствии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Уставом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04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1.2.</a:t>
                      </a:r>
                      <a:r>
                        <a:rPr lang="en-US" sz="1400" b="1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Планируемые</a:t>
                      </a:r>
                      <a:r>
                        <a:rPr lang="en-US" sz="1400" b="1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r>
                        <a:rPr lang="en-US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освоения</a:t>
                      </a:r>
                      <a:r>
                        <a:rPr lang="en-US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925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1.2.1.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Планируемые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освоения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r>
                        <a:rPr lang="ru-RU" sz="1400" b="1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каждой</a:t>
                      </a:r>
                      <a:r>
                        <a:rPr lang="ru-RU" sz="1400" b="1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возрастной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группе,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конкретизирующие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требования</a:t>
                      </a:r>
                      <a:r>
                        <a:rPr lang="ru-RU" sz="1400" b="1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ФГОС</a:t>
                      </a:r>
                      <a:r>
                        <a:rPr lang="ru-RU" sz="1400" b="1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b="1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целевым</a:t>
                      </a:r>
                      <a:r>
                        <a:rPr lang="ru-RU" sz="1400" b="1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ориентирам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1400" b="1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ФОП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798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1.2.2. Перечень оценочных материалов (педагогическая диагностика</a:t>
                      </a:r>
                      <a:r>
                        <a:rPr lang="ru-RU" sz="14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индивидуального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развития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детей),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указанием</a:t>
                      </a:r>
                      <a:r>
                        <a:rPr lang="ru-RU" sz="1400" b="1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методов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источников</a:t>
                      </a:r>
                      <a:r>
                        <a:rPr lang="ru-RU" sz="1400" b="1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диагностики,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ее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авторов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каждому</a:t>
                      </a:r>
                      <a:r>
                        <a:rPr lang="ru-RU" sz="1400" b="1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направлению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развития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соответствии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ФГОС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требованиями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ФОП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925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1.3.</a:t>
                      </a:r>
                      <a:r>
                        <a:rPr lang="ru-RU" sz="1400" b="1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Часть,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формируемая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участниками</a:t>
                      </a:r>
                      <a:r>
                        <a:rPr lang="ru-RU" sz="14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образовательных</a:t>
                      </a:r>
                      <a:r>
                        <a:rPr lang="ru-RU" sz="14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отношений</a:t>
                      </a:r>
                      <a:r>
                        <a:rPr lang="ru-RU" sz="14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ыбранному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spc="-4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</a:t>
                      </a: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678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1857</Words>
  <Application>Microsoft Office PowerPoint</Application>
  <PresentationFormat>Экран (4:3)</PresentationFormat>
  <Paragraphs>210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1_Тема Office</vt:lpstr>
      <vt:lpstr>Слайд 1</vt:lpstr>
      <vt:lpstr>Слайд 2</vt:lpstr>
      <vt:lpstr>Цели Программы</vt:lpstr>
      <vt:lpstr>Задачи реализации Программы</vt:lpstr>
      <vt:lpstr>Слайд 5</vt:lpstr>
      <vt:lpstr>Слайд 6</vt:lpstr>
      <vt:lpstr>Слайд 7</vt:lpstr>
      <vt:lpstr>Образовательная программа  включает три основных раздела:</vt:lpstr>
      <vt:lpstr>Слайд 9</vt:lpstr>
      <vt:lpstr>Содержательный раздел:</vt:lpstr>
      <vt:lpstr>Слайд 11</vt:lpstr>
      <vt:lpstr>Образовательные области, обеспечивающие разностороннее развитие детей по ФГОС ДО: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Организационный раздел:</vt:lpstr>
      <vt:lpstr>РЕЖИМ РАБОТЫ МДОУ «ДЕТСКИЙ САД № 9»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Феи</dc:title>
  <dc:creator>Фокина Лидия Петровна</dc:creator>
  <cp:keywords>Шаблон презентации</cp:keywords>
  <cp:lastModifiedBy>Вера</cp:lastModifiedBy>
  <cp:revision>63</cp:revision>
  <dcterms:created xsi:type="dcterms:W3CDTF">2014-07-06T18:18:01Z</dcterms:created>
  <dcterms:modified xsi:type="dcterms:W3CDTF">2023-09-25T22:27:40Z</dcterms:modified>
</cp:coreProperties>
</file>